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sldIdLst>
    <p:sldId id="257" r:id="rId4"/>
    <p:sldId id="256" r:id="rId5"/>
    <p:sldId id="258" r:id="rId6"/>
    <p:sldId id="263" r:id="rId7"/>
    <p:sldId id="261" r:id="rId8"/>
    <p:sldId id="275" r:id="rId9"/>
    <p:sldId id="276" r:id="rId10"/>
    <p:sldId id="277" r:id="rId11"/>
    <p:sldId id="278" r:id="rId12"/>
    <p:sldId id="279" r:id="rId13"/>
    <p:sldId id="280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85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86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861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06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172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078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3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1317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AU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Marketing Attribution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Olanike </a:t>
            </a:r>
            <a:r>
              <a:rPr lang="en-AU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Adeoye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06/04/20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6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WITH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(SELECT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MAX(timestamp) as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last_touch_at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ft.user_id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ft.last_touch_at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pv.utm_source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pv.utm_campaign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pv.page_name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ft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ON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ft.user_id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pv.user_id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ft.last_touch_at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pv.timestamp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),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neww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SELECT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ft_attr.utm_</a:t>
            </a:r>
            <a:r>
              <a:rPr lang="en-AU" sz="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 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AU" sz="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ft_attr.utm_campaign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campaign,</a:t>
            </a:r>
          </a:p>
          <a:p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AU" sz="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ft_attr.page_name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COUNT(*) AS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last_touches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1, 2, 3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4 DESC)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*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neww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WHERE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page_name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is '4 - purchase';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sz="8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59567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How many last touches </a:t>
            </a:r>
            <a:r>
              <a:rPr lang="en-AU" i="1" dirty="0"/>
              <a:t>on the purchase page</a:t>
            </a:r>
            <a:r>
              <a:rPr lang="en-AU" dirty="0"/>
              <a:t> is each campaign responsible for?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609760192"/>
              </p:ext>
            </p:extLst>
          </p:nvPr>
        </p:nvGraphicFramePr>
        <p:xfrm>
          <a:off x="218086" y="1868095"/>
          <a:ext cx="4920901" cy="311144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02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340">
                  <a:extLst>
                    <a:ext uri="{9D8B030D-6E8A-4147-A177-3AD203B41FA5}">
                      <a16:colId xmlns:a16="http://schemas.microsoft.com/office/drawing/2014/main" val="259887340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source 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age_name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dirty="0" err="1">
                          <a:solidFill>
                            <a:srgbClr val="FFFFFF"/>
                          </a:solidFill>
                        </a:rPr>
                        <a:t>last_touches</a:t>
                      </a:r>
                      <a:endParaRPr lang="en-AU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weekly-newsletter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4 - purchase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facebook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 err="1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retargetting</a:t>
                      </a: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-ad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4 - purchase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86389779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 err="1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retargetting</a:t>
                      </a: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-campaign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4 - purchase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991413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paid-search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4 - purchase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3962167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buzzfeed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ten-crazy-cool-</a:t>
                      </a:r>
                      <a:r>
                        <a:rPr lang="en-AU" sz="1050" dirty="0" err="1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-facts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4 - purchase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89209596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nytimes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getting-to-know-cool-tshirts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4 - purchase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interview-with-cool-tshirts-founder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4 - purchase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cool-</a:t>
                      </a:r>
                      <a:r>
                        <a:rPr lang="en-AU" sz="1050" dirty="0" err="1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-search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4 - purchase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761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7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WITH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(SELECT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MAX(timestamp) as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last_touch_at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ft.user_id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ft.last_touch_at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pv.utm_source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pv.utm_campaign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pv.page_name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ft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ON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ft.user_id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pv.user_id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ft.last_touch_at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pv.timestamp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),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neww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</a:t>
            </a:r>
            <a:r>
              <a:rPr lang="en-AU" sz="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ft_attr.utm_campaign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5_preferred_campaigns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</a:t>
            </a:r>
            <a:r>
              <a:rPr lang="en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5_preferred_campaigns,</a:t>
            </a:r>
          </a:p>
          <a:p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AU" sz="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ft_attr.page_name</a:t>
            </a: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last_touches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DESC)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*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neww</a:t>
            </a:r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WHERE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page_name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is '4 - purchase';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AU" sz="8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 err="1"/>
              <a:t>CoolTShirts</a:t>
            </a:r>
            <a:r>
              <a:rPr lang="en-AU" dirty="0"/>
              <a:t> can re-invest in 5 campaigns. Given your findings in the project, which should they pick and why?</a:t>
            </a:r>
          </a:p>
          <a:p>
            <a:endParaRPr lang="en-AU" dirty="0"/>
          </a:p>
          <a:p>
            <a:r>
              <a:rPr lang="en-AU" dirty="0"/>
              <a:t>Answer: The top five preferred campaigns are below. These campaigns are suggested because they yield the highest number of purchases for </a:t>
            </a:r>
            <a:r>
              <a:rPr lang="en-AU" dirty="0" err="1"/>
              <a:t>CoolTShirts</a:t>
            </a:r>
            <a:r>
              <a:rPr lang="en-AU" dirty="0"/>
              <a:t>.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538390815"/>
              </p:ext>
            </p:extLst>
          </p:nvPr>
        </p:nvGraphicFramePr>
        <p:xfrm>
          <a:off x="177974" y="3189000"/>
          <a:ext cx="4920899" cy="175872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920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5_preferred_campaigns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weekly-newsletter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 err="1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retargetting</a:t>
                      </a: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-ad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56893362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 err="1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retargetting</a:t>
                      </a: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-campaign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paid-search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9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ten-crazy-cool-</a:t>
                      </a:r>
                      <a:r>
                        <a:rPr lang="en-AU" sz="1050" dirty="0" err="1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-facts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00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14817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295269"/>
                </a:solidFill>
              </a:rPr>
              <a:t>CoolTShirts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AU" sz="1800" dirty="0" err="1">
                <a:highlight>
                  <a:srgbClr val="FFFFFF"/>
                </a:highlight>
                <a:latin typeface="Helvetica" pitchFamily="2" charset="0"/>
              </a:rPr>
              <a:t>CoolTShirts</a:t>
            </a:r>
            <a:r>
              <a:rPr lang="en-AU" sz="1800" dirty="0">
                <a:highlight>
                  <a:srgbClr val="FFFFFF"/>
                </a:highlight>
                <a:latin typeface="Helvetica" pitchFamily="2" charset="0"/>
              </a:rPr>
              <a:t> sells shirts of all kinds, as long as they are T-shaped and cool. Recently, CTS started a few marketing campaigns to increase website visits and purchases. Using touch attribution, they’d like to map their customers’ journey: from initial visit to purchase. They can use that information to optimize their marketing campaigns. This project will guide you through some of that process.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Helvetica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295269"/>
                </a:solidFill>
              </a:rPr>
              <a:t>CoolTShirts</a:t>
            </a:r>
            <a:r>
              <a:rPr lang="en" sz="2000" b="1" dirty="0">
                <a:solidFill>
                  <a:srgbClr val="295269"/>
                </a:solidFill>
              </a:rPr>
              <a:t> Project Database Schema:</a:t>
            </a:r>
            <a:endParaRPr sz="20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8F7393-EE35-3146-A635-35C8AF4B9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299348"/>
              </p:ext>
            </p:extLst>
          </p:nvPr>
        </p:nvGraphicFramePr>
        <p:xfrm>
          <a:off x="1745432" y="1265275"/>
          <a:ext cx="5541817" cy="1828800"/>
        </p:xfrm>
        <a:graphic>
          <a:graphicData uri="http://schemas.openxmlformats.org/drawingml/2006/table">
            <a:tbl>
              <a:tblPr/>
              <a:tblGrid>
                <a:gridCol w="2935434">
                  <a:extLst>
                    <a:ext uri="{9D8B030D-6E8A-4147-A177-3AD203B41FA5}">
                      <a16:colId xmlns:a16="http://schemas.microsoft.com/office/drawing/2014/main" val="579077295"/>
                    </a:ext>
                  </a:extLst>
                </a:gridCol>
                <a:gridCol w="2606383">
                  <a:extLst>
                    <a:ext uri="{9D8B030D-6E8A-4147-A177-3AD203B41FA5}">
                      <a16:colId xmlns:a16="http://schemas.microsoft.com/office/drawing/2014/main" val="110507799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292929"/>
                          </a:solidFill>
                          <a:effectLst/>
                        </a:rPr>
                        <a:t>page_visits</a:t>
                      </a:r>
                      <a:r>
                        <a:rPr lang="en-AU" b="0">
                          <a:solidFill>
                            <a:srgbClr val="7A7A7A"/>
                          </a:solidFill>
                          <a:effectLst/>
                        </a:rPr>
                        <a:t>5692 rows</a:t>
                      </a:r>
                      <a:endParaRPr lang="en-AU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92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rgbClr val="525252"/>
                          </a:solidFill>
                          <a:effectLst/>
                        </a:rPr>
                        <a:t>page_name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463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rgbClr val="525252"/>
                          </a:solidFill>
                          <a:effectLst/>
                        </a:rPr>
                        <a:t>timestamp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45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INTEGER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2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rgbClr val="525252"/>
                          </a:solidFill>
                          <a:effectLst/>
                        </a:rPr>
                        <a:t>utm_campaign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47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rgbClr val="525252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14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Project Tasks: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906448"/>
            <a:ext cx="8061300" cy="403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lnSpc>
                <a:spcPct val="150000"/>
              </a:lnSpc>
            </a:pPr>
            <a:endParaRPr lang="en-AU" sz="1600" dirty="0">
              <a:highlight>
                <a:srgbClr val="FFFFFF"/>
              </a:highlight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AU" sz="1600" dirty="0">
              <a:highlight>
                <a:srgbClr val="FFFFFF"/>
              </a:highlight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AU" sz="1600" dirty="0">
              <a:highlight>
                <a:srgbClr val="FFFFFF"/>
              </a:highlight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AU" sz="1600" dirty="0">
              <a:highlight>
                <a:srgbClr val="FFFFFF"/>
              </a:highlight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AU" sz="1600" dirty="0">
              <a:highlight>
                <a:srgbClr val="FFFFFF"/>
              </a:highlight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AU" sz="1600" dirty="0">
              <a:highlight>
                <a:srgbClr val="FFFFFF"/>
              </a:highlight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AU" sz="1600" dirty="0">
                <a:highlight>
                  <a:srgbClr val="FFFFFF"/>
                </a:highlight>
                <a:latin typeface="Helvetica" pitchFamily="2" charset="0"/>
              </a:rPr>
              <a:t>1.	How many campaigns and sources does </a:t>
            </a:r>
            <a:r>
              <a:rPr lang="en-AU" sz="1600" dirty="0" err="1">
                <a:highlight>
                  <a:srgbClr val="FFFFFF"/>
                </a:highlight>
                <a:latin typeface="Helvetica" pitchFamily="2" charset="0"/>
              </a:rPr>
              <a:t>CoolTShirts</a:t>
            </a:r>
            <a:r>
              <a:rPr lang="en-AU" sz="1600" dirty="0">
                <a:highlight>
                  <a:srgbClr val="FFFFFF"/>
                </a:highlight>
                <a:latin typeface="Helvetica" pitchFamily="2" charset="0"/>
              </a:rPr>
              <a:t> use? Which source is 	used for each campaign?</a:t>
            </a:r>
          </a:p>
          <a:p>
            <a:pPr>
              <a:lnSpc>
                <a:spcPct val="150000"/>
              </a:lnSpc>
            </a:pPr>
            <a:r>
              <a:rPr lang="en-AU" sz="1600" dirty="0">
                <a:latin typeface="Helvetica" pitchFamily="2" charset="0"/>
              </a:rPr>
              <a:t>2.	What pages are on the </a:t>
            </a:r>
            <a:r>
              <a:rPr lang="en-AU" sz="1600" dirty="0" err="1">
                <a:latin typeface="Helvetica" pitchFamily="2" charset="0"/>
              </a:rPr>
              <a:t>CoolTShirts</a:t>
            </a:r>
            <a:r>
              <a:rPr lang="en-AU" sz="1600" dirty="0">
                <a:latin typeface="Helvetica" pitchFamily="2" charset="0"/>
              </a:rPr>
              <a:t> website?</a:t>
            </a:r>
          </a:p>
          <a:p>
            <a:pPr>
              <a:lnSpc>
                <a:spcPct val="150000"/>
              </a:lnSpc>
            </a:pPr>
            <a:r>
              <a:rPr lang="en-AU" sz="1600" dirty="0">
                <a:latin typeface="Helvetica" pitchFamily="2" charset="0"/>
              </a:rPr>
              <a:t>	What is the user journey?</a:t>
            </a:r>
          </a:p>
          <a:p>
            <a:pPr>
              <a:lnSpc>
                <a:spcPct val="150000"/>
              </a:lnSpc>
            </a:pPr>
            <a:r>
              <a:rPr lang="en-AU" sz="1600" dirty="0">
                <a:latin typeface="Helvetica" pitchFamily="2" charset="0"/>
              </a:rPr>
              <a:t>3.	 How many first touches is each campaign responsible for?</a:t>
            </a:r>
          </a:p>
          <a:p>
            <a:pPr>
              <a:lnSpc>
                <a:spcPct val="150000"/>
              </a:lnSpc>
            </a:pPr>
            <a:r>
              <a:rPr lang="en-AU" sz="1600" dirty="0">
                <a:latin typeface="Helvetica" pitchFamily="2" charset="0"/>
              </a:rPr>
              <a:t>4.	 How many last touches is each campaign responsible for?</a:t>
            </a:r>
          </a:p>
          <a:p>
            <a:pPr>
              <a:lnSpc>
                <a:spcPct val="150000"/>
              </a:lnSpc>
            </a:pPr>
            <a:r>
              <a:rPr lang="en-AU" sz="1600" dirty="0">
                <a:latin typeface="Helvetica" pitchFamily="2" charset="0"/>
              </a:rPr>
              <a:t>5.	 How many visitors make a purchase?</a:t>
            </a:r>
          </a:p>
          <a:p>
            <a:pPr>
              <a:lnSpc>
                <a:spcPct val="150000"/>
              </a:lnSpc>
            </a:pPr>
            <a:r>
              <a:rPr lang="en-AU" sz="1600" dirty="0">
                <a:latin typeface="Helvetica" pitchFamily="2" charset="0"/>
              </a:rPr>
              <a:t>6.	 How many last touches </a:t>
            </a:r>
            <a:r>
              <a:rPr lang="en-AU" sz="1600" i="1" dirty="0">
                <a:latin typeface="Helvetica" pitchFamily="2" charset="0"/>
              </a:rPr>
              <a:t>on the purchase page</a:t>
            </a:r>
            <a:r>
              <a:rPr lang="en-AU" sz="1600" dirty="0">
                <a:latin typeface="Helvetica" pitchFamily="2" charset="0"/>
              </a:rPr>
              <a:t> is each campaign responsible 	for?</a:t>
            </a:r>
          </a:p>
          <a:p>
            <a:pPr>
              <a:lnSpc>
                <a:spcPct val="150000"/>
              </a:lnSpc>
            </a:pPr>
            <a:r>
              <a:rPr lang="en-AU" sz="1600" dirty="0">
                <a:latin typeface="Helvetica" pitchFamily="2" charset="0"/>
              </a:rPr>
              <a:t>7.	 </a:t>
            </a:r>
            <a:r>
              <a:rPr lang="en-AU" sz="1600" dirty="0" err="1">
                <a:latin typeface="Helvetica" pitchFamily="2" charset="0"/>
              </a:rPr>
              <a:t>CoolTShirts</a:t>
            </a:r>
            <a:r>
              <a:rPr lang="en-AU" sz="1600" dirty="0">
                <a:latin typeface="Helvetica" pitchFamily="2" charset="0"/>
              </a:rPr>
              <a:t> can re-invest in 5 campaigns. Given your findings in the project, 	which should they pick and why?</a:t>
            </a:r>
          </a:p>
          <a:p>
            <a:pPr>
              <a:lnSpc>
                <a:spcPct val="150000"/>
              </a:lnSpc>
            </a:pPr>
            <a:endParaRPr lang="en-AU" sz="1600" dirty="0">
              <a:latin typeface="Helvetica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AU" sz="1600" dirty="0">
              <a:highlight>
                <a:srgbClr val="FFFFFF"/>
              </a:highlight>
              <a:latin typeface="Helvetica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AU" sz="1600" dirty="0">
              <a:highlight>
                <a:srgbClr val="FFFFFF"/>
              </a:highlight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endParaRPr lang="en-AU" sz="1600" dirty="0">
              <a:highlight>
                <a:srgbClr val="FFFFFF"/>
              </a:highlight>
              <a:latin typeface="Helvetica" pitchFamily="2" charset="0"/>
            </a:endParaRPr>
          </a:p>
          <a:p>
            <a:pPr marL="762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endParaRPr sz="2800" dirty="0">
              <a:solidFill>
                <a:srgbClr val="222222"/>
              </a:solidFill>
              <a:highlight>
                <a:srgbClr val="FFFFFF"/>
              </a:highlight>
              <a:latin typeface="Helvetica" pitchFamily="2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2945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43505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87051" y="1066614"/>
            <a:ext cx="3870900" cy="398482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COUNT(DISTINCT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utm_campaign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AU" sz="900" dirty="0" err="1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number_of_campaigns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COUNT(DISTINCT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utm_source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AU" sz="900" dirty="0" err="1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number_of_sources</a:t>
            </a:r>
            <a:endParaRPr lang="en-AU" sz="900" dirty="0">
              <a:solidFill>
                <a:srgbClr val="29292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utm_campaign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utm_source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09780" y="1066615"/>
            <a:ext cx="4920900" cy="73879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AU" sz="1200" dirty="0">
                <a:highlight>
                  <a:srgbClr val="FFFFFF"/>
                </a:highlight>
                <a:latin typeface="Helvetica" pitchFamily="2" charset="0"/>
              </a:rPr>
              <a:t>How many campaigns and sources does </a:t>
            </a:r>
            <a:r>
              <a:rPr lang="en-AU" sz="1200" dirty="0" err="1">
                <a:highlight>
                  <a:srgbClr val="FFFFFF"/>
                </a:highlight>
                <a:latin typeface="Helvetica" pitchFamily="2" charset="0"/>
              </a:rPr>
              <a:t>CoolTShirts</a:t>
            </a:r>
            <a:r>
              <a:rPr lang="en-AU" sz="1200" dirty="0">
                <a:highlight>
                  <a:srgbClr val="FFFFFF"/>
                </a:highlight>
                <a:latin typeface="Helvetica" pitchFamily="2" charset="0"/>
              </a:rPr>
              <a:t> use? Which source is used for each campaign?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040798889"/>
              </p:ext>
            </p:extLst>
          </p:nvPr>
        </p:nvGraphicFramePr>
        <p:xfrm>
          <a:off x="209780" y="1805408"/>
          <a:ext cx="4920901" cy="322600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62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2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6347">
                  <a:extLst>
                    <a:ext uri="{9D8B030D-6E8A-4147-A177-3AD203B41FA5}">
                      <a16:colId xmlns:a16="http://schemas.microsoft.com/office/drawing/2014/main" val="1082869991"/>
                    </a:ext>
                  </a:extLst>
                </a:gridCol>
              </a:tblGrid>
              <a:tr h="3064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900" b="1" i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number_of_campaigns</a:t>
                      </a:r>
                      <a:endParaRPr lang="en-AU" sz="9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i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900" b="1" i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number_of_sources</a:t>
                      </a:r>
                      <a:endParaRPr lang="en-AU" sz="9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i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900" b="1" i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utm_campaign</a:t>
                      </a:r>
                      <a:endParaRPr lang="en-AU" sz="9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i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900" b="1" i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utm_source</a:t>
                      </a:r>
                      <a:endParaRPr lang="en-AU" sz="9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i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000" dirty="0">
                          <a:solidFill>
                            <a:srgbClr val="525252"/>
                          </a:solidFill>
                          <a:effectLst/>
                        </a:rPr>
                        <a:t>8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AU" sz="10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000" dirty="0">
                          <a:solidFill>
                            <a:srgbClr val="525252"/>
                          </a:solidFill>
                          <a:effectLst/>
                        </a:rPr>
                        <a:t>6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AU" sz="10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AU" sz="9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AU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AU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901074"/>
                  </a:ext>
                </a:extLst>
              </a:tr>
              <a:tr h="2189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AU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AU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100933"/>
                  </a:ext>
                </a:extLst>
              </a:tr>
              <a:tr h="350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AU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AU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AU" sz="9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AU" sz="9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47444"/>
                  </a:ext>
                </a:extLst>
              </a:tr>
              <a:tr h="350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AU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AU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AU" sz="9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369988"/>
                  </a:ext>
                </a:extLst>
              </a:tr>
              <a:tr h="2695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AU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AU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16856"/>
                  </a:ext>
                </a:extLst>
              </a:tr>
              <a:tr h="350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AU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AU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49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 dirty="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49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9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2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page_name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14431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What pages are on the </a:t>
            </a:r>
            <a:r>
              <a:rPr lang="en-AU" dirty="0" err="1"/>
              <a:t>CoolTShirts</a:t>
            </a:r>
            <a:r>
              <a:rPr lang="en-AU" dirty="0"/>
              <a:t> website?</a:t>
            </a:r>
          </a:p>
          <a:p>
            <a:endParaRPr lang="en-AU" dirty="0"/>
          </a:p>
          <a:p>
            <a:r>
              <a:rPr lang="en-AU" dirty="0"/>
              <a:t>What is the user journey?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205164476"/>
              </p:ext>
            </p:extLst>
          </p:nvPr>
        </p:nvGraphicFramePr>
        <p:xfrm>
          <a:off x="177974" y="2571750"/>
          <a:ext cx="4920899" cy="226877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920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age_name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914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1 - </a:t>
                      </a:r>
                      <a:r>
                        <a:rPr lang="en-AU" dirty="0" err="1">
                          <a:solidFill>
                            <a:srgbClr val="525252"/>
                          </a:solidFill>
                          <a:effectLst/>
                        </a:rPr>
                        <a:t>landing_page</a:t>
                      </a:r>
                      <a:endParaRPr lang="en-AU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078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2 - </a:t>
                      </a:r>
                      <a:r>
                        <a:rPr lang="en-AU" dirty="0" err="1">
                          <a:solidFill>
                            <a:srgbClr val="525252"/>
                          </a:solidFill>
                          <a:effectLst/>
                        </a:rPr>
                        <a:t>shopping_cart</a:t>
                      </a:r>
                      <a:endParaRPr lang="en-AU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84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584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30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3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first_touch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(SELECT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MIN(timestamp)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first_touch_at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ft.user_id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ft.first_touch_at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pv.utm_source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pv.utm_campaign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first_touch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ft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ON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ft.user_id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pv.user_id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ft.first_touch_at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pv.timestamp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ft_attr.utm_source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source,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ft_attr.utm_campaign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campaign,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COUNT(*)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first_touches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1, 2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57181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How many first touches is each campaign responsible for?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533073586"/>
              </p:ext>
            </p:extLst>
          </p:nvPr>
        </p:nvGraphicFramePr>
        <p:xfrm>
          <a:off x="218088" y="2012207"/>
          <a:ext cx="4961012" cy="2935517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7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4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dirty="0" err="1">
                          <a:solidFill>
                            <a:srgbClr val="FFFFFF"/>
                          </a:solidFill>
                        </a:rPr>
                        <a:t>first_touches</a:t>
                      </a:r>
                      <a:endParaRPr lang="en-AU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interview-with-cool-</a:t>
                      </a:r>
                      <a:r>
                        <a:rPr lang="en-AU" sz="1050" dirty="0" err="1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-founder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622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nytimes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getting-to-know-cool-tshirts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buzzfeed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ten-crazy-cool-tshirts-facts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576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cool-</a:t>
                      </a:r>
                      <a:r>
                        <a:rPr lang="en-AU" sz="1050" dirty="0" err="1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-search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169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71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30057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4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(SELECT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MAX(timestamp)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last_touch_at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ft.user_id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ft.last_touch_at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pv.utm_source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pv.utm_campaign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ft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ON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ft.user_id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pv.user_id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ft.last_touch_at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pv.timestamp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ft_attr.utm_source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source,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ft_attr.utm_campaign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campaign,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COUNT(*)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last_touches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ft_attr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1, 2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3 DESC;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52410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How many last touches is each campaign responsible for?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633302808"/>
              </p:ext>
            </p:extLst>
          </p:nvPr>
        </p:nvGraphicFramePr>
        <p:xfrm>
          <a:off x="177975" y="1843510"/>
          <a:ext cx="4920900" cy="310421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dirty="0" err="1">
                          <a:solidFill>
                            <a:srgbClr val="FFFFFF"/>
                          </a:solidFill>
                        </a:rPr>
                        <a:t>last_touches</a:t>
                      </a:r>
                      <a:endParaRPr lang="en-AU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weekly-newsletter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447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facebook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retargetting-ad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443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3830274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retargetting-campaign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245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444649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nytimes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getting-to-know-cool-</a:t>
                      </a:r>
                      <a:r>
                        <a:rPr lang="en-AU" sz="1050" dirty="0" err="1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232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9576328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buzzfeed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ten-crazy-cool-tshirts-facts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190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83984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interview-with-cool-tshirts-founder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184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paid-search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178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cool-</a:t>
                      </a:r>
                      <a:r>
                        <a:rPr lang="en-AU" sz="1050" dirty="0" err="1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-search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50" dirty="0">
                          <a:solidFill>
                            <a:srgbClr val="525252"/>
                          </a:solidFill>
                          <a:effectLst/>
                          <a:latin typeface="Helvetica Neue" panose="02000503000000020004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15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5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COUNT(DISTINCT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number_of_visitors_who_purchased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page_name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is '4 - purchase';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6274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How many visitors make a purchase?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427555102"/>
              </p:ext>
            </p:extLst>
          </p:nvPr>
        </p:nvGraphicFramePr>
        <p:xfrm>
          <a:off x="177975" y="2067706"/>
          <a:ext cx="4920900" cy="134660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92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6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err="1">
                          <a:solidFill>
                            <a:srgbClr val="FFFFFF"/>
                          </a:solidFill>
                        </a:rPr>
                        <a:t>number_of_visitors_who_purchased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03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400" dirty="0"/>
                        <a:t>361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882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1333</Words>
  <Application>Microsoft Macintosh PowerPoint</Application>
  <PresentationFormat>On-screen Show (16:9)</PresentationFormat>
  <Paragraphs>287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Courier New</vt:lpstr>
      <vt:lpstr>Roboto Black</vt:lpstr>
      <vt:lpstr>Helvetica</vt:lpstr>
      <vt:lpstr>Helvetica Neue</vt:lpstr>
      <vt:lpstr>Roboto Thin</vt:lpstr>
      <vt:lpstr>Times New Roman</vt:lpstr>
      <vt:lpstr>Roboto</vt:lpstr>
      <vt:lpstr>Arial</vt:lpstr>
      <vt:lpstr>Dosis</vt:lpstr>
      <vt:lpstr>Monaco</vt:lpstr>
      <vt:lpstr>Simple Light</vt:lpstr>
      <vt:lpstr>Simple Light</vt:lpstr>
      <vt:lpstr>Simple Light</vt:lpstr>
      <vt:lpstr>PowerPoint Presentation</vt:lpstr>
      <vt:lpstr>CoolTShirts</vt:lpstr>
      <vt:lpstr>CoolTShirts Project Database Schema:</vt:lpstr>
      <vt:lpstr>Project Tasks: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Olanike Adeoye</cp:lastModifiedBy>
  <cp:revision>13</cp:revision>
  <dcterms:modified xsi:type="dcterms:W3CDTF">2020-04-06T10:12:39Z</dcterms:modified>
</cp:coreProperties>
</file>